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Maven Pro"/>
      <p:regular r:id="rId19"/>
      <p:bold r:id="rId20"/>
    </p:embeddedFont>
    <p:embeddedFont>
      <p:font typeface="Playfair Display SC"/>
      <p:regular r:id="rId21"/>
      <p:bold r:id="rId22"/>
      <p:italic r:id="rId23"/>
      <p:boldItalic r:id="rId24"/>
    </p:embeddedFont>
    <p:embeddedFont>
      <p:font typeface="Merriweath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bold.fntdata"/><Relationship Id="rId22" Type="http://schemas.openxmlformats.org/officeDocument/2006/relationships/font" Target="fonts/PlayfairDisplaySC-bold.fntdata"/><Relationship Id="rId21" Type="http://schemas.openxmlformats.org/officeDocument/2006/relationships/font" Target="fonts/PlayfairDisplaySC-regular.fntdata"/><Relationship Id="rId24" Type="http://schemas.openxmlformats.org/officeDocument/2006/relationships/font" Target="fonts/PlayfairDisplaySC-boldItalic.fntdata"/><Relationship Id="rId23" Type="http://schemas.openxmlformats.org/officeDocument/2006/relationships/font" Target="fonts/PlayfairDisplaySC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bold.fntdata"/><Relationship Id="rId25" Type="http://schemas.openxmlformats.org/officeDocument/2006/relationships/font" Target="fonts/Merriweather-regular.fntdata"/><Relationship Id="rId28" Type="http://schemas.openxmlformats.org/officeDocument/2006/relationships/font" Target="fonts/Merriweather-boldItalic.fntdata"/><Relationship Id="rId27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19" Type="http://schemas.openxmlformats.org/officeDocument/2006/relationships/font" Target="fonts/MavenPro-regular.fntdata"/><Relationship Id="rId18" Type="http://schemas.openxmlformats.org/officeDocument/2006/relationships/font" Target="fonts/Nunito-boldItalic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3441a9ca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3441a9ca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43bb72a5af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43bb72a5af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33cae8e8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33cae8e8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33cae8e82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33cae8e82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433cae8e82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433cae8e82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433cae8e82_2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433cae8e82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44f1b847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44f1b847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44f1b8474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44f1b8474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44f1b8474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44f1b8474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5" name="Google Shape;145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6" name="Google Shape;146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" name="Google Shape;150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51" name="Google Shape;151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" name="Google Shape;156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7" name="Google Shape;157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" name="Google Shape;161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2" name="Google Shape;162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" name="Google Shape;165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6" name="Google Shape;166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" name="Google Shape;171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2" name="Google Shape;172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6" name="Google Shape;176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7" name="Google Shape;177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" name="Google Shape;180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81" name="Google Shape;181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" name="Google Shape;186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7" name="Google Shape;187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" name="Google Shape;191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2" name="Google Shape;192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" name="Google Shape;196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7" name="Google Shape;197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0" name="Google Shape;200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01" name="Google Shape;201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" name="Google Shape;205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6" name="Google Shape;206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" name="Google Shape;210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11" name="Google Shape;211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6" name="Google Shape;216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7" name="Google Shape;217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" name="Google Shape;221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2" name="Google Shape;222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5" name="Google Shape;225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6" name="Google Shape;226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0" name="Google Shape;230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31" name="Google Shape;231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" name="Google Shape;236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7" name="Google Shape;237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" name="Google Shape;241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2" name="Google Shape;242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" name="Google Shape;245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6" name="Google Shape;246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" name="Google Shape;251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2" name="Google Shape;252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6" name="Google Shape;256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7" name="Google Shape;257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1" name="Google Shape;261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2" name="Google Shape;262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5" name="Google Shape;265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6" name="Google Shape;266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0" name="Google Shape;270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2" name="Google Shape;272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8" name="Google Shape;88;p4"/>
          <p:cNvPicPr preferRelativeResize="0"/>
          <p:nvPr/>
        </p:nvPicPr>
        <p:blipFill rotWithShape="1">
          <a:blip r:embed="rId2">
            <a:alphaModFix/>
          </a:blip>
          <a:srcRect b="999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26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2" name="Google Shape;92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5" name="Google Shape;95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0" name="Google Shape;100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3" name="Google Shape;103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9" name="Google Shape;109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6" name="Google Shape;116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7" name="Google Shape;117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" name="Google Shape;120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21" name="Google Shape;121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" name="Google Shape;124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5" name="Google Shape;125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7" name="Google Shape;127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1" name="Google Shape;131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" name="Google Shape;133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5" name="Google Shape;135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6" name="Google Shape;136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9" name="Google Shape;139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2" name="Google Shape;142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b="1" sz="28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13"/>
          <p:cNvPicPr preferRelativeResize="0"/>
          <p:nvPr/>
        </p:nvPicPr>
        <p:blipFill rotWithShape="1">
          <a:blip r:embed="rId3">
            <a:alphaModFix/>
          </a:blip>
          <a:srcRect b="1000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26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3"/>
          <p:cNvSpPr/>
          <p:nvPr/>
        </p:nvSpPr>
        <p:spPr>
          <a:xfrm>
            <a:off x="742831" y="2169425"/>
            <a:ext cx="7658321" cy="8046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B50000"/>
                </a:solidFill>
                <a:latin typeface="Playfair Display SC"/>
              </a:rPr>
              <a:t>Game    Cards</a:t>
            </a:r>
          </a:p>
        </p:txBody>
      </p:sp>
      <p:sp>
        <p:nvSpPr>
          <p:cNvPr id="282" name="Google Shape;282;p13"/>
          <p:cNvSpPr txBox="1"/>
          <p:nvPr>
            <p:ph idx="4294967295" type="subTitle"/>
          </p:nvPr>
        </p:nvSpPr>
        <p:spPr>
          <a:xfrm>
            <a:off x="270700" y="4481500"/>
            <a:ext cx="65340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Thuan Le (PO) | Kalyn Williams | Thanut (Art) Parkeenvincha (SM)</a:t>
            </a:r>
            <a:endParaRPr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83" name="Google Shape;283;p13"/>
          <p:cNvSpPr/>
          <p:nvPr/>
        </p:nvSpPr>
        <p:spPr>
          <a:xfrm>
            <a:off x="270697" y="4045475"/>
            <a:ext cx="3969957" cy="43603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Merriweather"/>
              </a:rPr>
              <a:t>Team WildCard</a:t>
            </a:r>
          </a:p>
        </p:txBody>
      </p:sp>
      <p:sp>
        <p:nvSpPr>
          <p:cNvPr id="284" name="Google Shape;284;p13"/>
          <p:cNvSpPr/>
          <p:nvPr/>
        </p:nvSpPr>
        <p:spPr>
          <a:xfrm>
            <a:off x="3961373" y="2080037"/>
            <a:ext cx="824950" cy="9834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Lobster"/>
              </a:rPr>
              <a:t>of</a:t>
            </a:r>
          </a:p>
        </p:txBody>
      </p:sp>
      <p:sp>
        <p:nvSpPr>
          <p:cNvPr id="285" name="Google Shape;285;p13"/>
          <p:cNvSpPr txBox="1"/>
          <p:nvPr/>
        </p:nvSpPr>
        <p:spPr>
          <a:xfrm>
            <a:off x="3379950" y="3063100"/>
            <a:ext cx="23841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October 9th, 2018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Playfair Display SC"/>
                <a:ea typeface="Playfair Display SC"/>
                <a:cs typeface="Playfair Display SC"/>
                <a:sym typeface="Playfair Display SC"/>
              </a:rPr>
              <a:t>High Level Overview</a:t>
            </a:r>
            <a:endParaRPr>
              <a:solidFill>
                <a:srgbClr val="980000"/>
              </a:solidFill>
              <a:latin typeface="Playfair Display SC"/>
              <a:ea typeface="Playfair Display SC"/>
              <a:cs typeface="Playfair Display SC"/>
              <a:sym typeface="Playfair Display SC"/>
            </a:endParaRPr>
          </a:p>
        </p:txBody>
      </p:sp>
      <p:sp>
        <p:nvSpPr>
          <p:cNvPr id="291" name="Google Shape;291;p14"/>
          <p:cNvSpPr txBox="1"/>
          <p:nvPr>
            <p:ph idx="1" type="body"/>
          </p:nvPr>
        </p:nvSpPr>
        <p:spPr>
          <a:xfrm>
            <a:off x="666125" y="1453500"/>
            <a:ext cx="4399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 two card games where the user can play with the dealer. </a:t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Furthermore, we strongly hope to implement multiplayer where the user can host the game via a peer-to-peer network to play with friends. </a:t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92" name="Google Shape;2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7725" y="1750275"/>
            <a:ext cx="3773874" cy="2535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5"/>
          <p:cNvSpPr txBox="1"/>
          <p:nvPr>
            <p:ph idx="1" type="body"/>
          </p:nvPr>
        </p:nvSpPr>
        <p:spPr>
          <a:xfrm>
            <a:off x="894725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team member, I want to become proficient in Unity (C#) by learning together at the same pace.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have a functional user interface that allows me able to pick a card game to play and modify settings.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team member, I want to be able to communicate with my team in an organized and efficient matter. 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8" name="Google Shape;298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Playfair Display SC"/>
                <a:ea typeface="Playfair Display SC"/>
                <a:cs typeface="Playfair Display SC"/>
                <a:sym typeface="Playfair Display SC"/>
              </a:rPr>
              <a:t>Sprint 1:</a:t>
            </a:r>
            <a:endParaRPr>
              <a:solidFill>
                <a:srgbClr val="980000"/>
              </a:solidFill>
              <a:latin typeface="Playfair Display SC"/>
              <a:ea typeface="Playfair Display SC"/>
              <a:cs typeface="Playfair Display SC"/>
              <a:sym typeface="Playfair Display S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Playfair Display SC"/>
                <a:ea typeface="Playfair Display SC"/>
                <a:cs typeface="Playfair Display SC"/>
                <a:sym typeface="Playfair Display SC"/>
              </a:rPr>
              <a:t>Sprint 2:</a:t>
            </a:r>
            <a:endParaRPr>
              <a:solidFill>
                <a:srgbClr val="980000"/>
              </a:solidFill>
              <a:latin typeface="Playfair Display SC"/>
              <a:ea typeface="Playfair Display SC"/>
              <a:cs typeface="Playfair Display SC"/>
              <a:sym typeface="Playfair Display SC"/>
            </a:endParaRPr>
          </a:p>
        </p:txBody>
      </p:sp>
      <p:sp>
        <p:nvSpPr>
          <p:cNvPr id="304" name="Google Shape;304;p16"/>
          <p:cNvSpPr txBox="1"/>
          <p:nvPr>
            <p:ph idx="1" type="body"/>
          </p:nvPr>
        </p:nvSpPr>
        <p:spPr>
          <a:xfrm>
            <a:off x="930825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have an engaging original single player card game called </a:t>
            </a:r>
            <a:r>
              <a:rPr i="1"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Chance</a:t>
            </a: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play </a:t>
            </a:r>
            <a:r>
              <a:rPr i="1"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Chance</a:t>
            </a: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bug-free and with additional gameplay features, such as the swap mechanic.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experience </a:t>
            </a:r>
            <a:r>
              <a:rPr i="1"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Chance</a:t>
            </a: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a multiplayer setting with friends.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7"/>
          <p:cNvSpPr txBox="1"/>
          <p:nvPr>
            <p:ph idx="1" type="body"/>
          </p:nvPr>
        </p:nvSpPr>
        <p:spPr>
          <a:xfrm>
            <a:off x="105675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play the classic game Blackjack.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play Blackjack bug-free 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experience </a:t>
            </a:r>
            <a:r>
              <a:rPr i="1"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Blackjack</a:t>
            </a: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a multiplayer setting with friends.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Playfair Display SC"/>
                <a:ea typeface="Playfair Display SC"/>
                <a:cs typeface="Playfair Display SC"/>
                <a:sym typeface="Playfair Display SC"/>
              </a:rPr>
              <a:t>Sprint 3:</a:t>
            </a:r>
            <a:endParaRPr sz="1800">
              <a:solidFill>
                <a:srgbClr val="980000"/>
              </a:solidFill>
              <a:latin typeface="Playfair Display SC"/>
              <a:ea typeface="Playfair Display SC"/>
              <a:cs typeface="Playfair Display SC"/>
              <a:sym typeface="Playfair Display S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11" name="Google Shape;3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6488" y="3261813"/>
            <a:ext cx="1304925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8"/>
          <p:cNvSpPr txBox="1"/>
          <p:nvPr>
            <p:ph idx="1" type="body"/>
          </p:nvPr>
        </p:nvSpPr>
        <p:spPr>
          <a:xfrm>
            <a:off x="1056750" y="15446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a full game experience that includes music, sound, and other additional effects.</a:t>
            </a:r>
            <a:endParaRPr sz="2200"/>
          </a:p>
        </p:txBody>
      </p:sp>
      <p:sp>
        <p:nvSpPr>
          <p:cNvPr id="317" name="Google Shape;317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Playfair Display SC"/>
                <a:ea typeface="Playfair Display SC"/>
                <a:cs typeface="Playfair Display SC"/>
                <a:sym typeface="Playfair Display SC"/>
              </a:rPr>
              <a:t>Sprint 4:</a:t>
            </a:r>
            <a:endParaRPr sz="1800">
              <a:solidFill>
                <a:srgbClr val="980000"/>
              </a:solidFill>
              <a:latin typeface="Playfair Display SC"/>
              <a:ea typeface="Playfair Display SC"/>
              <a:cs typeface="Playfair Display SC"/>
              <a:sym typeface="Playfair Display SC"/>
            </a:endParaRPr>
          </a:p>
        </p:txBody>
      </p:sp>
      <p:pic>
        <p:nvPicPr>
          <p:cNvPr id="318" name="Google Shape;3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7150" y="2824322"/>
            <a:ext cx="2460950" cy="1760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9"/>
          <p:cNvSpPr txBox="1"/>
          <p:nvPr>
            <p:ph type="title"/>
          </p:nvPr>
        </p:nvSpPr>
        <p:spPr>
          <a:xfrm>
            <a:off x="952300" y="391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Playfair Display SC"/>
                <a:ea typeface="Playfair Display SC"/>
                <a:cs typeface="Playfair Display SC"/>
                <a:sym typeface="Playfair Display SC"/>
              </a:rPr>
              <a:t>Architecture</a:t>
            </a:r>
            <a:r>
              <a:rPr lang="en">
                <a:solidFill>
                  <a:srgbClr val="980000"/>
                </a:solidFill>
                <a:latin typeface="Playfair Display SC"/>
                <a:ea typeface="Playfair Display SC"/>
                <a:cs typeface="Playfair Display SC"/>
                <a:sym typeface="Playfair Display SC"/>
              </a:rPr>
              <a:t> </a:t>
            </a:r>
            <a:endParaRPr>
              <a:solidFill>
                <a:srgbClr val="980000"/>
              </a:solidFill>
              <a:latin typeface="Playfair Display SC"/>
              <a:ea typeface="Playfair Display SC"/>
              <a:cs typeface="Playfair Display SC"/>
              <a:sym typeface="Playfair Display SC"/>
            </a:endParaRPr>
          </a:p>
        </p:txBody>
      </p:sp>
      <p:pic>
        <p:nvPicPr>
          <p:cNvPr id="324" name="Google Shape;3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975" y="1643962"/>
            <a:ext cx="2132501" cy="1203025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25" name="Google Shape;3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0400" y="1648735"/>
            <a:ext cx="2132501" cy="1193454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26" name="Google Shape;32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7250" y="3780827"/>
            <a:ext cx="2118788" cy="1193451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27" name="Google Shape;32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04975" y="3779231"/>
            <a:ext cx="2132500" cy="1196634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8" name="Google Shape;328;p19"/>
          <p:cNvSpPr/>
          <p:nvPr/>
        </p:nvSpPr>
        <p:spPr>
          <a:xfrm>
            <a:off x="3809938" y="2099063"/>
            <a:ext cx="738000" cy="292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9"/>
          <p:cNvSpPr/>
          <p:nvPr/>
        </p:nvSpPr>
        <p:spPr>
          <a:xfrm rot="10800000">
            <a:off x="3813363" y="4231138"/>
            <a:ext cx="738000" cy="292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9"/>
          <p:cNvSpPr/>
          <p:nvPr/>
        </p:nvSpPr>
        <p:spPr>
          <a:xfrm rot="5400000">
            <a:off x="5774850" y="3165107"/>
            <a:ext cx="423600" cy="292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Playfair Display SC"/>
                <a:ea typeface="Playfair Display SC"/>
                <a:cs typeface="Playfair Display SC"/>
                <a:sym typeface="Playfair Display SC"/>
              </a:rPr>
              <a:t>Technologies</a:t>
            </a:r>
            <a:endParaRPr>
              <a:solidFill>
                <a:srgbClr val="980000"/>
              </a:solidFill>
              <a:latin typeface="Playfair Display SC"/>
              <a:ea typeface="Playfair Display SC"/>
              <a:cs typeface="Playfair Display SC"/>
              <a:sym typeface="Playfair Display SC"/>
            </a:endParaRPr>
          </a:p>
        </p:txBody>
      </p:sp>
      <p:pic>
        <p:nvPicPr>
          <p:cNvPr id="336" name="Google Shape;3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97875"/>
            <a:ext cx="3240826" cy="324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3225" y="2478225"/>
            <a:ext cx="4912551" cy="178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  <a:latin typeface="Playfair Display SC"/>
                <a:ea typeface="Playfair Display SC"/>
                <a:cs typeface="Playfair Display SC"/>
                <a:sym typeface="Playfair Display SC"/>
              </a:rPr>
              <a:t>Challenges</a:t>
            </a:r>
            <a:endParaRPr>
              <a:solidFill>
                <a:srgbClr val="980000"/>
              </a:solidFill>
              <a:latin typeface="Playfair Display SC"/>
              <a:ea typeface="Playfair Display SC"/>
              <a:cs typeface="Playfair Display SC"/>
              <a:sym typeface="Playfair Display SC"/>
            </a:endParaRPr>
          </a:p>
        </p:txBody>
      </p:sp>
      <p:sp>
        <p:nvSpPr>
          <p:cNvPr id="343" name="Google Shape;343;p21"/>
          <p:cNvSpPr txBox="1"/>
          <p:nvPr>
            <p:ph idx="1" type="body"/>
          </p:nvPr>
        </p:nvSpPr>
        <p:spPr>
          <a:xfrm>
            <a:off x="996600" y="196600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isn’t a need for online card games. 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</a:t>
            </a: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Unity. 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 many people are passionate about creating card games. 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